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85" r:id="rId10"/>
    <p:sldId id="264" r:id="rId11"/>
    <p:sldId id="265" r:id="rId12"/>
    <p:sldId id="284" r:id="rId13"/>
    <p:sldId id="266" r:id="rId14"/>
    <p:sldId id="267" r:id="rId15"/>
    <p:sldId id="268" r:id="rId16"/>
    <p:sldId id="269" r:id="rId17"/>
    <p:sldId id="271" r:id="rId18"/>
    <p:sldId id="272" r:id="rId19"/>
    <p:sldId id="270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1" r:id="rId28"/>
    <p:sldId id="282" r:id="rId29"/>
    <p:sldId id="286" r:id="rId30"/>
    <p:sldId id="287" r:id="rId31"/>
    <p:sldId id="283" r:id="rId32"/>
    <p:sldId id="288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855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64B8CF-BDEA-4369-8322-B203051AE336}" type="datetimeFigureOut">
              <a:rPr lang="sr-Latn-RS" smtClean="0"/>
              <a:t>2.9.2023.</a:t>
            </a:fld>
            <a:endParaRPr lang="sr-Latn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Latn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9426DF-9260-406A-A82A-63BE46658E0E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843935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R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9426DF-9260-406A-A82A-63BE46658E0E}" type="slidenum">
              <a:rPr lang="sr-Latn-RS" smtClean="0"/>
              <a:t>20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064885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9/2/2023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9/2/2023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i="0" dirty="0">
                <a:solidFill>
                  <a:srgbClr val="1D2228"/>
                </a:solidFill>
                <a:effectLst/>
                <a:latin typeface="Helvetica Neue"/>
              </a:rPr>
              <a:t>Assistant prof. </a:t>
            </a:r>
            <a:r>
              <a:rPr lang="sr-Latn-RS" b="1" i="0" dirty="0">
                <a:solidFill>
                  <a:srgbClr val="1D2228"/>
                </a:solidFill>
                <a:effectLst/>
                <a:latin typeface="Helvetica Neue"/>
              </a:rPr>
              <a:t>Nenad Marković </a:t>
            </a:r>
            <a:r>
              <a:rPr lang="en-US" b="1" i="0" dirty="0">
                <a:solidFill>
                  <a:srgbClr val="1D2228"/>
                </a:solidFill>
                <a:effectLst/>
                <a:latin typeface="Helvetica Neue"/>
              </a:rPr>
              <a:t>MD, PhD, </a:t>
            </a:r>
            <a:r>
              <a:rPr lang="sr-Latn-RS" b="1" i="0" dirty="0">
                <a:solidFill>
                  <a:srgbClr val="1D2228"/>
                </a:solidFill>
                <a:effectLst/>
                <a:latin typeface="Helvetica Neue"/>
              </a:rPr>
              <a:t>Abdomin</a:t>
            </a:r>
            <a:r>
              <a:rPr lang="en-US" b="1" i="0" dirty="0">
                <a:solidFill>
                  <a:srgbClr val="1D2228"/>
                </a:solidFill>
                <a:effectLst/>
                <a:latin typeface="Helvetica Neue"/>
              </a:rPr>
              <a:t>al Surgeon</a:t>
            </a:r>
            <a:endParaRPr lang="en-US" dirty="0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E2D3385-B380-8DD8-069E-E6700FD18E0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2209800" y="1752600"/>
            <a:ext cx="5305107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altLang="sr-Latn-RS" sz="4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öhne"/>
              </a:rPr>
              <a:t>Asepsis and Antisepsis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sr-Latn-RS" altLang="sr-Latn-R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sr-Latn-RS" altLang="sr-Latn-R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sr-Latn-RS" altLang="sr-Latn-RS" sz="5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öhne"/>
              </a:rPr>
              <a:t>Sterilization control</a:t>
            </a:r>
            <a:br>
              <a:rPr lang="sr-Latn-R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81600"/>
          </a:xfrm>
        </p:spPr>
        <p:txBody>
          <a:bodyPr>
            <a:normAutofit/>
          </a:bodyPr>
          <a:lstStyle/>
          <a:p>
            <a:pPr algn="l"/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Physical Control - monitoring the achieved temperature (thermometer), checking the achieved pressure (manometer), duration.</a:t>
            </a:r>
          </a:p>
          <a:p>
            <a:pPr algn="l"/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Chemical Control - using various chemical substances that change their properties or transition from one physical state to another at high temperatures, or change color: Iodoform, picric acid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Mikulić's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paper (changes from brown to white)</a:t>
            </a:r>
          </a:p>
          <a:p>
            <a:pPr algn="l"/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Biological Control - monitoring the survival of spores after sterilization: Bacterial cultures of resistant bacteria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/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B. subtilis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/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B. stearothermophilus</a:t>
            </a:r>
          </a:p>
          <a:p>
            <a:pPr lvl="1"/>
            <a:endParaRPr lang="sr-Latn-RS" dirty="0"/>
          </a:p>
          <a:p>
            <a:endParaRPr lang="en-US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C9EEC2AF-0110-30FA-84A6-BCBD437636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156"/>
            <a:ext cx="184731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sr-Latn-RS" altLang="sr-Latn-R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sr-Latn-RS" altLang="sr-Latn-R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/>
              <a:t>III </a:t>
            </a:r>
            <a:r>
              <a:rPr lang="sr-Latn-RS" b="0" i="0" dirty="0">
                <a:solidFill>
                  <a:srgbClr val="374151"/>
                </a:solidFill>
                <a:effectLst/>
                <a:latin typeface="Söhne"/>
              </a:rPr>
              <a:t>Hot dry air</a:t>
            </a:r>
            <a:br>
              <a:rPr lang="sr-Latn-R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/>
          <a:lstStyle/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Dry sterilizers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Temperature 180 to 200 degrees Celsius 1 hour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Metal instruments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Destroys hepatitis virus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Potential damage to metal instruments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Can be improvised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Dry sterilizers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209800"/>
            <a:ext cx="5791200" cy="3995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/>
              <a:t>IV </a:t>
            </a:r>
            <a:r>
              <a:rPr lang="sr-Latn-RS" b="0" i="0" dirty="0">
                <a:solidFill>
                  <a:srgbClr val="374151"/>
                </a:solidFill>
                <a:effectLst/>
                <a:latin typeface="Söhne"/>
              </a:rPr>
              <a:t>Flame</a:t>
            </a:r>
            <a:r>
              <a:rPr lang="sr-Latn-RS" dirty="0"/>
              <a:t>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The fastest and easiest method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550 degrees Celsius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Instantly destroys all microorganisms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Used in improvised conditions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dirty="0"/>
              <a:t>2. </a:t>
            </a:r>
            <a:r>
              <a:rPr kumimoji="0" lang="sr-Latn-RS" altLang="sr-Latn-RS" sz="5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öhne"/>
              </a:rPr>
              <a:t>Gas sterilization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b="0" i="0" dirty="0">
                <a:solidFill>
                  <a:srgbClr val="374151"/>
                </a:solidFill>
                <a:effectLst/>
                <a:latin typeface="Söhne"/>
              </a:rPr>
              <a:t>Application of gas mixtures </a:t>
            </a:r>
          </a:p>
          <a:p>
            <a:r>
              <a:rPr lang="sr-Latn-RS" b="0" i="0" dirty="0">
                <a:solidFill>
                  <a:srgbClr val="374151"/>
                </a:solidFill>
                <a:effectLst/>
                <a:latin typeface="Söhne"/>
              </a:rPr>
              <a:t>Cold sterilization </a:t>
            </a:r>
          </a:p>
          <a:p>
            <a:r>
              <a:rPr lang="sr-Latn-RS" b="0" i="0" dirty="0">
                <a:solidFill>
                  <a:srgbClr val="374151"/>
                </a:solidFill>
                <a:effectLst/>
                <a:latin typeface="Söhne"/>
              </a:rPr>
              <a:t>Ethylene oxide (10 to 20%) and carbon dioxide (80 to 90%) </a:t>
            </a:r>
          </a:p>
          <a:p>
            <a:r>
              <a:rPr lang="sr-Latn-RS" b="0" i="0" dirty="0">
                <a:solidFill>
                  <a:srgbClr val="374151"/>
                </a:solidFill>
                <a:effectLst/>
                <a:latin typeface="Söhne"/>
              </a:rPr>
              <a:t>Non-flammable, non-explosive, non-toxic </a:t>
            </a:r>
          </a:p>
          <a:p>
            <a:r>
              <a:rPr lang="sr-Latn-RS" b="0" i="0" dirty="0">
                <a:solidFill>
                  <a:srgbClr val="374151"/>
                </a:solidFill>
                <a:effectLst/>
                <a:latin typeface="Söhne"/>
              </a:rPr>
              <a:t>Special conditions (airless chambers, temperature and humidity control, special autoclaves) 3 to 4 hours </a:t>
            </a:r>
          </a:p>
          <a:p>
            <a:r>
              <a:rPr lang="sr-Latn-RS" b="0" i="0" dirty="0">
                <a:solidFill>
                  <a:srgbClr val="374151"/>
                </a:solidFill>
                <a:effectLst/>
                <a:latin typeface="Söhne"/>
              </a:rPr>
              <a:t>Sensitive optical instruments, plastic parts, pacemakers, vascular grafts, implantation materials</a:t>
            </a:r>
            <a:endParaRPr lang="sr-Latn-RS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0E86EDAB-27C3-CC06-A800-E3ADDC66BC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156"/>
            <a:ext cx="184731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sr-Latn-RS" altLang="sr-Latn-R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sr-Latn-RS" altLang="sr-Latn-R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dirty="0"/>
              <a:t>3. Gamma ray sterilization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ctr">
              <a:buNone/>
            </a:pP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Ionizing Radiation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γ-rays have high energy and penetrating power, </a:t>
            </a:r>
            <a:endParaRPr lang="sr-Latn-RS" dirty="0">
              <a:solidFill>
                <a:srgbClr val="374151"/>
              </a:solidFill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leading to nonspecific ionization of molecules and damaging DNA/RNA in two ways: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Directly (disrupting DNA replication by breaking sugar-phosphate bonds)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Indirectly (radiolysis of H2O and interaction of H+ and OH- radicals with DNA)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Pharmaceutical industry Plastic needles, syringes, threads, infusion systems, catheters, drains, probes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0" i="0" dirty="0">
                <a:solidFill>
                  <a:srgbClr val="374151"/>
                </a:solidFill>
                <a:effectLst/>
                <a:latin typeface="Söhne"/>
              </a:rPr>
              <a:t>Antisepsis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Antisepsis is a set of procedures and measures used to destroy microorganisms or weaken their virulence.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It's a relative concept with prolonged action and therapeutic methods.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Antisepsis is achieved through disinfection methods, which can include chemical agents and biological agents.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715000"/>
          </a:xfrm>
        </p:spPr>
        <p:txBody>
          <a:bodyPr>
            <a:normAutofit/>
          </a:bodyPr>
          <a:lstStyle/>
          <a:p>
            <a:pPr algn="l"/>
            <a:r>
              <a:rPr lang="sr-Latn-RS" b="0" i="0" dirty="0">
                <a:solidFill>
                  <a:srgbClr val="374151"/>
                </a:solidFill>
                <a:effectLst/>
                <a:latin typeface="Söhne"/>
              </a:rPr>
              <a:t>Antisepsis acts on pathogenic, </a:t>
            </a:r>
          </a:p>
          <a:p>
            <a:pPr algn="l"/>
            <a:r>
              <a:rPr lang="sr-Latn-RS" b="0" i="0" dirty="0">
                <a:solidFill>
                  <a:srgbClr val="374151"/>
                </a:solidFill>
                <a:effectLst/>
                <a:latin typeface="Söhne"/>
              </a:rPr>
              <a:t>conditionally pathogenic, and non-pathogenic bacteria. </a:t>
            </a:r>
          </a:p>
          <a:p>
            <a:pPr algn="l"/>
            <a:r>
              <a:rPr lang="sr-Latn-RS" b="0" i="0" dirty="0">
                <a:solidFill>
                  <a:srgbClr val="374151"/>
                </a:solidFill>
                <a:effectLst/>
                <a:latin typeface="Söhne"/>
              </a:rPr>
              <a:t>There are three levels of disinfection: high, intermediate, and low.</a:t>
            </a:r>
          </a:p>
          <a:p>
            <a:pPr algn="l"/>
            <a:r>
              <a:rPr lang="sr-Latn-RS" b="0" i="0" dirty="0">
                <a:solidFill>
                  <a:srgbClr val="374151"/>
                </a:solidFill>
                <a:effectLst/>
                <a:latin typeface="Söhne"/>
              </a:rPr>
              <a:t>Microorganism resistance varies:</a:t>
            </a:r>
          </a:p>
          <a:p>
            <a:pPr algn="l">
              <a:buFont typeface="+mj-lt"/>
              <a:buAutoNum type="arabicPeriod"/>
            </a:pPr>
            <a:r>
              <a:rPr lang="sr-Latn-RS" b="0" i="0" dirty="0">
                <a:solidFill>
                  <a:srgbClr val="374151"/>
                </a:solidFill>
                <a:effectLst/>
                <a:latin typeface="Söhne"/>
              </a:rPr>
              <a:t>Spores (most resistant)</a:t>
            </a:r>
          </a:p>
          <a:p>
            <a:pPr algn="l">
              <a:buFont typeface="+mj-lt"/>
              <a:buAutoNum type="arabicPeriod"/>
            </a:pPr>
            <a:r>
              <a:rPr lang="sr-Latn-RS" b="0" i="0" dirty="0">
                <a:solidFill>
                  <a:srgbClr val="374151"/>
                </a:solidFill>
                <a:effectLst/>
                <a:latin typeface="Söhne"/>
              </a:rPr>
              <a:t>Mycobacteria</a:t>
            </a:r>
          </a:p>
          <a:p>
            <a:pPr algn="l">
              <a:buFont typeface="+mj-lt"/>
              <a:buAutoNum type="arabicPeriod"/>
            </a:pPr>
            <a:r>
              <a:rPr lang="sr-Latn-RS" b="0" i="0" dirty="0">
                <a:solidFill>
                  <a:srgbClr val="374151"/>
                </a:solidFill>
                <a:effectLst/>
                <a:latin typeface="Söhne"/>
              </a:rPr>
              <a:t>Enveloped viruses</a:t>
            </a:r>
          </a:p>
          <a:p>
            <a:pPr algn="l">
              <a:buFont typeface="+mj-lt"/>
              <a:buAutoNum type="arabicPeriod"/>
            </a:pPr>
            <a:r>
              <a:rPr lang="sr-Latn-RS" b="0" i="0" dirty="0">
                <a:solidFill>
                  <a:srgbClr val="374151"/>
                </a:solidFill>
                <a:effectLst/>
                <a:latin typeface="Söhne"/>
              </a:rPr>
              <a:t>Fungi</a:t>
            </a:r>
          </a:p>
          <a:p>
            <a:pPr algn="l">
              <a:buFont typeface="+mj-lt"/>
              <a:buAutoNum type="arabicPeriod"/>
            </a:pPr>
            <a:r>
              <a:rPr lang="sr-Latn-RS" b="0" i="0" dirty="0">
                <a:solidFill>
                  <a:srgbClr val="374151"/>
                </a:solidFill>
                <a:effectLst/>
                <a:latin typeface="Söhne"/>
              </a:rPr>
              <a:t>Vegetative forms of bacteria</a:t>
            </a:r>
          </a:p>
          <a:p>
            <a:pPr algn="l">
              <a:buFont typeface="+mj-lt"/>
              <a:buAutoNum type="arabicPeriod"/>
            </a:pPr>
            <a:r>
              <a:rPr lang="sr-Latn-RS" b="0" i="0" dirty="0">
                <a:solidFill>
                  <a:srgbClr val="374151"/>
                </a:solidFill>
                <a:effectLst/>
                <a:latin typeface="Söhne"/>
              </a:rPr>
              <a:t>Non-enveloped viruses (least resistant)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Factors affecting effectiveness: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Nature of the object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Type and concentration of the disinfectant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Duration of exposure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Temperature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Presence of organic matter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Type and number of microorganisms</a:t>
            </a:r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b="0" i="0" dirty="0">
                <a:solidFill>
                  <a:srgbClr val="374151"/>
                </a:solidFill>
                <a:effectLst/>
                <a:latin typeface="Söhne"/>
              </a:rPr>
              <a:t>Disinfection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altLang="sr-Latn-RS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öhne"/>
              </a:rPr>
              <a:t>Chemical agents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sr-Latn-RS" altLang="sr-Latn-RS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öhne"/>
              </a:rPr>
              <a:t>Disinfectants (used for disinfecting inanimate objects) – bactericides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sr-Latn-RS" altLang="sr-Latn-RS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öhne"/>
              </a:rPr>
              <a:t>Antiseptics (used for disinfecting skin, mucous membranes, and tissues) – bacteriostatics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sr-Latn-RS" altLang="sr-Latn-RS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öhne"/>
              </a:rPr>
              <a:t>Physical-chemical action (osmosis, dehydration, absorption, protein precipitation, acidity change)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sr-Latn-RS" altLang="sr-Latn-RS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öhne"/>
              </a:rPr>
              <a:t>Protein denaturation (coagulation and precipitation)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sr-Latn-RS" altLang="sr-Latn-RS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öhne"/>
              </a:rPr>
              <a:t>Disruption of the integrity of the cell wall and cell membrane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sr-Latn-RS" altLang="sr-Latn-RS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öhne"/>
              </a:rPr>
              <a:t>Interaction with reactive enzyme groups (SH, COOH, NH2)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sr-Latn-RS" altLang="sr-Latn-RS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öhne"/>
              </a:rPr>
            </a:br>
            <a:endParaRPr kumimoji="0" lang="sr-Latn-RS" altLang="sr-Latn-R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lvl="1">
              <a:buNone/>
            </a:pPr>
            <a:endParaRPr lang="sr-Latn-RS" dirty="0"/>
          </a:p>
          <a:p>
            <a:pPr lvl="1"/>
            <a:endParaRPr lang="sr-Latn-R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Asepsis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Implementation of procedures and measures that completely destroy all microorganisms on materials that come into contact with the patient during surgical procedures.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An absolute concept of the absence of all microorganisms in all their forms.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Has a preventive significance as aseptic methods prevent the entry of microorganisms into the patient's body.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The method of asepsis is sterilization.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sr-Latn-RS" dirty="0"/>
            </a:br>
            <a:r>
              <a:rPr lang="sr-Latn-RS" b="0" i="0" dirty="0">
                <a:solidFill>
                  <a:srgbClr val="374151"/>
                </a:solidFill>
                <a:effectLst/>
                <a:latin typeface="Söhne"/>
              </a:rPr>
              <a:t>Povidone-iodine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Povidone-iodine contains active iodine in an organic form.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It acts as a bactericide.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Preparation of the surgical field.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Preparation of the surgeon's hands.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Rinsing wounds.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Allergy to iodine.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altLang="sr-Latn-RS" sz="5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öhne"/>
              </a:rPr>
              <a:t>Hydrogen peroxide (H2O2)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A 3% solution for rinsing wounds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Generates nascent O2 - chemical action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Foams and cleans the wound - mechanical action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Creates aerobic conditions and prevents the development of anaerobic infections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Risk of air embolism!</a:t>
            </a:r>
            <a:endParaRPr lang="sr-Latn-RS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89CA0062-64D9-582D-BC7E-93909FE1FF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156"/>
            <a:ext cx="184731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sr-Latn-RS" altLang="sr-Latn-R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sr-Latn-RS" altLang="sr-Latn-R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Rivanol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Acridine dye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1% solution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Rinsing infected wounds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Slows down wound healing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Alcohol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sr-Latn-RS" altLang="sr-Latn-R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öhne"/>
              </a:rPr>
              <a:t>Disinfection of the skin (70% alcohol)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37C2D200-8F54-2F2A-38A7-F093F7B7F5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156"/>
            <a:ext cx="184731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sr-Latn-RS" altLang="sr-Latn-R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sr-Latn-RS" altLang="sr-Latn-R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altLang="sr-Latn-RS" sz="5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öhne"/>
              </a:rPr>
              <a:t>Boric acid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A 3%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boric acid solution is used in various medical fields,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including urology,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ophthalmology,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and otorhinolaryngology for specific applications such as cleaning and disinfection.</a:t>
            </a:r>
            <a:endParaRPr lang="sr-Latn-RS" dirty="0"/>
          </a:p>
          <a:p>
            <a:endParaRPr lang="en-US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4EEC2DC4-C2D6-F5F2-6896-1E7BDAEBFA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1828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altLang="sr-Latn-R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öhne"/>
              </a:rPr>
              <a:t>Boric acid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sr-Latn-RS" altLang="sr-Latn-R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sr-Latn-RS" altLang="sr-Latn-R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0" i="0" dirty="0">
                <a:solidFill>
                  <a:srgbClr val="374151"/>
                </a:solidFill>
                <a:effectLst/>
                <a:latin typeface="Söhne"/>
              </a:rPr>
              <a:t>Formalin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A solution of formaldehyde gas in water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In the form of tablets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Disinfection of instruments that cannot be boiled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Catheters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Optical instruments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Tubes</a:t>
            </a:r>
            <a:endParaRPr lang="sr-Latn-R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92480"/>
            <a:ext cx="8229600" cy="1143000"/>
          </a:xfr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altLang="sr-Latn-RS" sz="5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öhne"/>
              </a:rPr>
              <a:t>Medical benzene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The removal of fats and impurities from the skin and the area around wounds</a:t>
            </a:r>
          </a:p>
          <a:p>
            <a:pPr algn="l"/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Not an antiseptic</a:t>
            </a:r>
          </a:p>
          <a:p>
            <a:pPr algn="l"/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Contraindicated on the facial and neck skin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19F06559-4832-FD55-4F55-8500B0402A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156"/>
            <a:ext cx="184731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sr-Latn-RS" altLang="sr-Latn-R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sr-Latn-RS" altLang="sr-Latn-R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0" i="0" dirty="0">
                <a:solidFill>
                  <a:srgbClr val="374151"/>
                </a:solidFill>
                <a:effectLst/>
                <a:latin typeface="Söhne"/>
              </a:rPr>
              <a:t>Biological agents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Antibiotics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/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Systemic use Parenteral or oral administration</a:t>
            </a:r>
          </a:p>
          <a:p>
            <a:pPr algn="l"/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Vaccines - active immunization</a:t>
            </a:r>
          </a:p>
          <a:p>
            <a:pPr algn="l"/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Serums - passive immunization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altLang="sr-Latn-RS" sz="5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öhne"/>
              </a:rPr>
              <a:t>The preparation of a surgeon's hands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Before every surgical procedure,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Previously, povidone-iodine was used.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Modern antiseptics that work quickly and effectively.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Washing fingers, hands, palms, forearms, all the way up to the elbows.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2+3 minutes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After washing and disinfection, gloves are put on.</a:t>
            </a:r>
            <a:endParaRPr lang="en-US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CFFAE132-2CEE-5CEA-5C22-357D89249B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156"/>
            <a:ext cx="184731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sr-Latn-RS" altLang="sr-Latn-R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sr-Latn-RS" altLang="sr-Latn-R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635-01347222en_Masterfil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2057400"/>
            <a:ext cx="3296955" cy="4389437"/>
          </a:xfrm>
        </p:spPr>
      </p:pic>
      <p:pic>
        <p:nvPicPr>
          <p:cNvPr id="5" name="Picture 4" descr="surgeon_washing_hand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32490" y="2590800"/>
            <a:ext cx="5311510" cy="352920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/>
          <a:lstStyle/>
          <a:p>
            <a:pPr algn="ctr">
              <a:buNone/>
            </a:pPr>
            <a:r>
              <a:rPr lang="sr-Latn-RS" b="0" i="0" dirty="0">
                <a:solidFill>
                  <a:srgbClr val="374151"/>
                </a:solidFill>
                <a:effectLst/>
                <a:latin typeface="Söhne"/>
              </a:rPr>
              <a:t>Historical Background</a:t>
            </a:r>
            <a:endParaRPr lang="sr-Latn-RS" dirty="0"/>
          </a:p>
          <a:p>
            <a:pPr algn="ctr">
              <a:buNone/>
            </a:pPr>
            <a:endParaRPr lang="sr-Cyrl-RS" dirty="0"/>
          </a:p>
          <a:p>
            <a:pPr lvl="0"/>
            <a:r>
              <a:rPr lang="sr-Latn-RS" b="0" i="0" dirty="0">
                <a:solidFill>
                  <a:srgbClr val="374151"/>
                </a:solidFill>
                <a:effectLst/>
                <a:latin typeface="Söhne"/>
              </a:rPr>
              <a:t>Semmelweis, a gynecologist (1818 – 1865): handwashing with soap reduces mortality. </a:t>
            </a:r>
          </a:p>
          <a:p>
            <a:pPr lvl="0"/>
            <a:r>
              <a:rPr lang="sr-Latn-RS" b="0" i="0" dirty="0">
                <a:solidFill>
                  <a:srgbClr val="374151"/>
                </a:solidFill>
                <a:effectLst/>
                <a:latin typeface="Söhne"/>
              </a:rPr>
              <a:t>Pasteur, a chemist (1822 – 1895): asepsis in surgery, in 1874, boiling instruments in pressurized steam. </a:t>
            </a:r>
          </a:p>
          <a:p>
            <a:pPr lvl="0"/>
            <a:r>
              <a:rPr lang="sr-Latn-RS" b="0" i="0" dirty="0">
                <a:solidFill>
                  <a:srgbClr val="374151"/>
                </a:solidFill>
                <a:effectLst/>
                <a:latin typeface="Söhne"/>
              </a:rPr>
              <a:t>Lister, a surgeon (1827 – 1912): antisepsis, carbolic acid for hands, surgical materials, and wounds. </a:t>
            </a:r>
          </a:p>
          <a:p>
            <a:pPr lvl="0"/>
            <a:r>
              <a:rPr lang="sr-Latn-RS" b="0" i="0" dirty="0">
                <a:solidFill>
                  <a:srgbClr val="374151"/>
                </a:solidFill>
                <a:effectLst/>
                <a:latin typeface="Söhne"/>
              </a:rPr>
              <a:t>Mortality before Pasteur's time: 45 – 50%.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age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7357" t="16744" r="17949" b="18898"/>
          <a:stretch>
            <a:fillRect/>
          </a:stretch>
        </p:blipFill>
        <p:spPr>
          <a:xfrm>
            <a:off x="2057400" y="0"/>
            <a:ext cx="4876800" cy="6858000"/>
          </a:xfr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 fontScale="900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altLang="sr-Latn-RS" sz="5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öhne"/>
              </a:rPr>
              <a:t>The preparation of the surgical field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>
            <a:normAutofit fontScale="92500" lnSpcReduction="20000"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altLang="sr-Latn-RS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öhne"/>
              </a:rPr>
              <a:t>A day before, the patient's bathing and shaving (for the surgical field).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altLang="sr-Latn-RS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öhne"/>
              </a:rPr>
              <a:t>On the operating table, cleaning the area with antiseptics, surrounding the field with sterile compresses or sterile drapes.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altLang="sr-Latn-RS" sz="43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öhne"/>
              </a:rPr>
              <a:t>Preparation of the operating room: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r-Latn-RS" altLang="sr-Latn-RS" sz="4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Söhne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sr-Latn-RS" altLang="sr-Latn-RS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öhne"/>
              </a:rPr>
              <a:t>Ultraviolet lamps turned on when the room is not in use.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sr-Latn-RS" altLang="sr-Latn-RS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öhne"/>
              </a:rPr>
              <a:t>Cleaning the walls and lamps with antiseptics.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sr-Latn-RS" altLang="sr-Latn-RS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öhne"/>
              </a:rPr>
              <a:t>Staff wearing sterile clothing, caps, and masks.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sr-Latn-RS" altLang="sr-Latn-RS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öhne"/>
              </a:rPr>
              <a:t>Special communication procedures with other departments (laundry input, patient imports and exports).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sr-Latn-RS" altLang="sr-Latn-RS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öhne"/>
              </a:rPr>
            </a:br>
            <a:endParaRPr kumimoji="0" lang="sr-Latn-RS" altLang="sr-Latn-R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68719903-A2E7-9011-AB28-B80B0F1DDE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156"/>
            <a:ext cx="184731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sr-Latn-RS" altLang="sr-Latn-R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sr-Latn-RS" altLang="sr-Latn-R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urgical setting teas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838200"/>
            <a:ext cx="9144000" cy="50292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Asepsis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/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Asepsis was introduced as mandatory at the 10th Congress of Surgeons in Berlin in 1890, cited by Bergman,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Schiemelbusch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, and Lister.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0" indent="0" algn="l">
              <a:buNone/>
            </a:pPr>
            <a:endParaRPr lang="en-US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/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Asepsis excludes antisepsis, and vice versa.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0" indent="0" algn="l">
              <a:buNone/>
            </a:pPr>
            <a:endParaRPr lang="en-US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/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Consensus - both principles complement each other in the fight against infection.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0" indent="0" algn="l">
              <a:buNone/>
            </a:pPr>
            <a:endParaRPr lang="en-US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/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Particular importance in wartime surgery.</a:t>
            </a:r>
          </a:p>
          <a:p>
            <a:endParaRPr lang="sr-Cyrl-R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0" i="0" dirty="0">
                <a:solidFill>
                  <a:srgbClr val="374151"/>
                </a:solidFill>
                <a:effectLst/>
                <a:latin typeface="Söhne"/>
              </a:rPr>
              <a:t>Sterilization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The process of complete destruction of all microorganisms,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Destruction of all their forms (vegetative, spore),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It is an absolute concept, and there are no degrees of sterilization.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Used for surgical instruments, materials, and objects that come into contact with the patient during surgical procedures.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Achieved through physical methods such as: Heat, Gamma rays, Gases.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>
                <a:solidFill>
                  <a:schemeClr val="tx1"/>
                </a:solidFill>
              </a:rPr>
              <a:t>1. </a:t>
            </a:r>
            <a:r>
              <a:rPr kumimoji="0" lang="sr-Latn-RS" altLang="sr-Latn-RS" sz="5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öhne"/>
              </a:rPr>
              <a:t>Heat (moist or dry)</a:t>
            </a:r>
            <a:br>
              <a:rPr kumimoji="0" lang="sr-Latn-RS" altLang="sr-Latn-RS" sz="5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öhne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I Cooking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pPr>
              <a:buNone/>
            </a:pP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pPr>
              <a:buNone/>
            </a:pP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II Saturated steam under pressure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pPr>
              <a:buNone/>
            </a:pP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pPr>
              <a:buNone/>
            </a:pP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III Hot dry air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pPr>
              <a:buNone/>
            </a:pP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pPr>
              <a:buNone/>
            </a:pP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IV Flame</a:t>
            </a:r>
            <a:endParaRPr lang="en-US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D655E0F3-E7DC-5127-4FF8-9C1302C11E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156"/>
            <a:ext cx="184731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sr-Latn-RS" altLang="sr-Latn-R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sr-Latn-RS" altLang="sr-Latn-R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/>
              <a:t>I </a:t>
            </a:r>
            <a:r>
              <a:rPr lang="sr-Latn-RS" b="0" i="0" dirty="0">
                <a:solidFill>
                  <a:srgbClr val="374151"/>
                </a:solidFill>
                <a:effectLst/>
                <a:latin typeface="Söhne"/>
              </a:rPr>
              <a:t>Cooking</a:t>
            </a:r>
            <a:br>
              <a:rPr lang="sr-Latn-R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Boiling water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Conditional sterilization (for hepatitis viruses!!!)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Dipping surgical instruments in special containers with a heater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Higher boiling temperature - more effective sterilization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Duration of at least 15 minutes from the moment of boiling Septic material requires at least 30 minutes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Metal surgical instruments, linen threads, glass syringes, rubber items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Can be improvised in household conditions.</a:t>
            </a:r>
            <a:endParaRPr lang="sr-Latn-R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05712"/>
          </a:xfrm>
        </p:spPr>
        <p:txBody>
          <a:bodyPr>
            <a:normAutofit fontScale="90000"/>
          </a:bodyPr>
          <a:lstStyle/>
          <a:p>
            <a:r>
              <a:rPr lang="sr-Latn-RS" dirty="0"/>
              <a:t>II </a:t>
            </a:r>
            <a:r>
              <a:rPr kumimoji="0" lang="sr-Latn-RS" altLang="sr-Latn-RS" sz="5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öhne"/>
              </a:rPr>
              <a:t>Saturated steam under pressure</a:t>
            </a:r>
            <a:br>
              <a:rPr lang="sr-Latn-R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Autoclave (external and portable)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Double bottom with heaters that heat the water, with a grid above where the material to be sterilized is placed.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130 to 142 degrees Celsius, the boiling point of water 2 to 3 atmospheres of pressure of water vapor 30 minutes from reaching high temperature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Drying lasts 10 to 15 minutes at 1.5 atmospheres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Schimmelbusch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drums Bandages, surgical clothing, surgical instruments Sterilization control</a:t>
            </a:r>
            <a:endParaRPr lang="sr-Latn-RS" dirty="0"/>
          </a:p>
          <a:p>
            <a:endParaRPr lang="sr-Latn-RS" dirty="0"/>
          </a:p>
          <a:p>
            <a:endParaRPr lang="en-US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3CBBD564-605C-922F-4FE5-48EE6AEA7E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156"/>
            <a:ext cx="184731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sr-Latn-RS" altLang="sr-Latn-R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sr-Latn-RS" altLang="sr-Latn-R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Autoclave</a:t>
            </a:r>
            <a:endParaRPr lang="en-US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09800"/>
            <a:ext cx="4562295" cy="4396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autoklav-biobase-18l-bkm-p18~384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1523999"/>
            <a:ext cx="3872630" cy="5334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3300</TotalTime>
  <Words>1259</Words>
  <Application>Microsoft Office PowerPoint</Application>
  <PresentationFormat>On-screen Show (4:3)</PresentationFormat>
  <Paragraphs>185</Paragraphs>
  <Slides>32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Calibri</vt:lpstr>
      <vt:lpstr>Constantia</vt:lpstr>
      <vt:lpstr>Helvetica Neue</vt:lpstr>
      <vt:lpstr>Söhne</vt:lpstr>
      <vt:lpstr>Wingdings 2</vt:lpstr>
      <vt:lpstr>Flow</vt:lpstr>
      <vt:lpstr>Asepsis and Antisepsis  </vt:lpstr>
      <vt:lpstr>Asepsis</vt:lpstr>
      <vt:lpstr>PowerPoint Presentation</vt:lpstr>
      <vt:lpstr>Asepsis</vt:lpstr>
      <vt:lpstr>Sterilization</vt:lpstr>
      <vt:lpstr>1. Heat (moist or dry) </vt:lpstr>
      <vt:lpstr>I Cooking </vt:lpstr>
      <vt:lpstr>II Saturated steam under pressure </vt:lpstr>
      <vt:lpstr>Autoclave</vt:lpstr>
      <vt:lpstr>Sterilization control </vt:lpstr>
      <vt:lpstr>III Hot dry air </vt:lpstr>
      <vt:lpstr>Dry sterilizers </vt:lpstr>
      <vt:lpstr>IV Flame  </vt:lpstr>
      <vt:lpstr>2. Gas sterilization</vt:lpstr>
      <vt:lpstr>3. Gamma ray sterilization</vt:lpstr>
      <vt:lpstr>Antisepsis</vt:lpstr>
      <vt:lpstr>PowerPoint Presentation</vt:lpstr>
      <vt:lpstr>PowerPoint Presentation</vt:lpstr>
      <vt:lpstr>Disinfection</vt:lpstr>
      <vt:lpstr> Povidone-iodine</vt:lpstr>
      <vt:lpstr>Hydrogen peroxide (H2O2)</vt:lpstr>
      <vt:lpstr>Rivanol</vt:lpstr>
      <vt:lpstr>Alcohol</vt:lpstr>
      <vt:lpstr>Boric acid</vt:lpstr>
      <vt:lpstr>Formalin</vt:lpstr>
      <vt:lpstr>Medical benzene</vt:lpstr>
      <vt:lpstr>Biological agents</vt:lpstr>
      <vt:lpstr>The preparation of a surgeon's hands</vt:lpstr>
      <vt:lpstr>PowerPoint Presentation</vt:lpstr>
      <vt:lpstr>PowerPoint Presentation</vt:lpstr>
      <vt:lpstr>The preparation of the surgical field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Asepsa i antisepsa</dc:title>
  <dc:creator>Marko Spasić</dc:creator>
  <cp:lastModifiedBy>abc</cp:lastModifiedBy>
  <cp:revision>57</cp:revision>
  <dcterms:created xsi:type="dcterms:W3CDTF">2006-08-16T00:00:00Z</dcterms:created>
  <dcterms:modified xsi:type="dcterms:W3CDTF">2023-09-02T07:46:57Z</dcterms:modified>
</cp:coreProperties>
</file>